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505" r:id="rId4"/>
    <p:sldId id="507" r:id="rId5"/>
    <p:sldId id="531" r:id="rId6"/>
    <p:sldId id="436" r:id="rId7"/>
    <p:sldId id="420" r:id="rId8"/>
    <p:sldId id="489" r:id="rId9"/>
    <p:sldId id="494" r:id="rId10"/>
    <p:sldId id="490" r:id="rId11"/>
    <p:sldId id="495" r:id="rId12"/>
    <p:sldId id="504" r:id="rId13"/>
    <p:sldId id="492" r:id="rId14"/>
    <p:sldId id="497" r:id="rId15"/>
    <p:sldId id="520" r:id="rId16"/>
    <p:sldId id="496" r:id="rId17"/>
    <p:sldId id="501" r:id="rId18"/>
    <p:sldId id="499" r:id="rId19"/>
    <p:sldId id="510" r:id="rId20"/>
    <p:sldId id="509" r:id="rId21"/>
    <p:sldId id="511" r:id="rId22"/>
    <p:sldId id="512" r:id="rId23"/>
    <p:sldId id="514" r:id="rId24"/>
    <p:sldId id="513" r:id="rId25"/>
    <p:sldId id="516" r:id="rId26"/>
    <p:sldId id="517" r:id="rId27"/>
    <p:sldId id="518" r:id="rId28"/>
    <p:sldId id="519" r:id="rId29"/>
    <p:sldId id="521" r:id="rId30"/>
    <p:sldId id="522" r:id="rId31"/>
    <p:sldId id="523" r:id="rId32"/>
    <p:sldId id="524" r:id="rId33"/>
    <p:sldId id="525" r:id="rId34"/>
    <p:sldId id="528" r:id="rId35"/>
    <p:sldId id="530" r:id="rId36"/>
    <p:sldId id="360" r:id="rId37"/>
  </p:sldIdLst>
  <p:sldSz cx="12192000" cy="6858000"/>
  <p:notesSz cx="6877050" cy="10002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A7"/>
    <a:srgbClr val="FEB819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53" autoAdjust="0"/>
  </p:normalViewPr>
  <p:slideViewPr>
    <p:cSldViewPr snapToGrid="0">
      <p:cViewPr varScale="1">
        <p:scale>
          <a:sx n="79" d="100"/>
          <a:sy n="79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746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5" y="4813457"/>
            <a:ext cx="5502282" cy="393842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42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59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218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cale.minedu.gob.pe/inforie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6" y="793630"/>
            <a:ext cx="10535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Diccionario de datos - Vinculación con la tabla del listado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3B03CA2-3CCC-4159-8AB9-50908EFBD8B2}"/>
              </a:ext>
            </a:extLst>
          </p:cNvPr>
          <p:cNvGrpSpPr/>
          <p:nvPr/>
        </p:nvGrpSpPr>
        <p:grpSpPr>
          <a:xfrm>
            <a:off x="465524" y="2587992"/>
            <a:ext cx="10308494" cy="3967527"/>
            <a:chOff x="0" y="0"/>
            <a:chExt cx="8177894" cy="333375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180E2570-A432-4043-9269-C2A84D3E9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836" t="17116" r="87771" b="37306"/>
            <a:stretch/>
          </p:blipFill>
          <p:spPr>
            <a:xfrm>
              <a:off x="6504215" y="0"/>
              <a:ext cx="1673679" cy="333375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C80F74AC-29BC-465A-A1EC-501D5433D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7674" r="50547" b="73620"/>
            <a:stretch/>
          </p:blipFill>
          <p:spPr>
            <a:xfrm>
              <a:off x="16329" y="1513114"/>
              <a:ext cx="6433457" cy="636814"/>
            </a:xfrm>
            <a:prstGeom prst="rect">
              <a:avLst/>
            </a:prstGeom>
          </p:spPr>
        </p:pic>
        <p:sp>
          <p:nvSpPr>
            <p:cNvPr id="22" name="CuadroTexto 9">
              <a:extLst>
                <a:ext uri="{FF2B5EF4-FFF2-40B4-BE49-F238E27FC236}">
                  <a16:creationId xmlns:a16="http://schemas.microsoft.com/office/drawing/2014/main" id="{8E0671B7-002D-4FA3-83EF-DA50C114DC63}"/>
                </a:ext>
              </a:extLst>
            </p:cNvPr>
            <p:cNvSpPr txBox="1"/>
            <p:nvPr/>
          </p:nvSpPr>
          <p:spPr>
            <a:xfrm>
              <a:off x="0" y="1387929"/>
              <a:ext cx="6477000" cy="35378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endParaRPr lang="es-PE"/>
            </a:p>
          </p:txBody>
        </p:sp>
        <p:sp>
          <p:nvSpPr>
            <p:cNvPr id="23" name="CuadroTexto 11">
              <a:extLst>
                <a:ext uri="{FF2B5EF4-FFF2-40B4-BE49-F238E27FC236}">
                  <a16:creationId xmlns:a16="http://schemas.microsoft.com/office/drawing/2014/main" id="{B42D5CAF-7F33-4677-8AE7-8F136FE2CE68}"/>
                </a:ext>
              </a:extLst>
            </p:cNvPr>
            <p:cNvSpPr txBox="1"/>
            <p:nvPr/>
          </p:nvSpPr>
          <p:spPr>
            <a:xfrm>
              <a:off x="6643008" y="370114"/>
              <a:ext cx="1208314" cy="296363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endParaRPr lang="es-PE"/>
            </a:p>
          </p:txBody>
        </p:sp>
        <p:cxnSp>
          <p:nvCxnSpPr>
            <p:cNvPr id="24" name="Conector: angular 23">
              <a:extLst>
                <a:ext uri="{FF2B5EF4-FFF2-40B4-BE49-F238E27FC236}">
                  <a16:creationId xmlns:a16="http://schemas.microsoft.com/office/drawing/2014/main" id="{152B9336-1BA4-41A2-93C8-D49779220CE0}"/>
                </a:ext>
              </a:extLst>
            </p:cNvPr>
            <p:cNvCxnSpPr/>
            <p:nvPr/>
          </p:nvCxnSpPr>
          <p:spPr>
            <a:xfrm rot="10800000" flipV="1">
              <a:off x="3238500" y="680357"/>
              <a:ext cx="3401786" cy="707571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15E9122-4087-4833-8357-0B8DAC1908A0}"/>
              </a:ext>
            </a:extLst>
          </p:cNvPr>
          <p:cNvSpPr txBox="1"/>
          <p:nvPr/>
        </p:nvSpPr>
        <p:spPr>
          <a:xfrm>
            <a:off x="465524" y="3731052"/>
            <a:ext cx="717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Encabezados del Listado de identificación preliminar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3FCB3B-7F37-41FB-ACCC-ED17593DD1BD}"/>
              </a:ext>
            </a:extLst>
          </p:cNvPr>
          <p:cNvSpPr txBox="1"/>
          <p:nvPr/>
        </p:nvSpPr>
        <p:spPr>
          <a:xfrm>
            <a:off x="8835815" y="1423289"/>
            <a:ext cx="210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Tabla del diccionario de datos</a:t>
            </a:r>
          </a:p>
        </p:txBody>
      </p:sp>
    </p:spTree>
    <p:extLst>
      <p:ext uri="{BB962C8B-B14F-4D97-AF65-F5344CB8AC3E}">
        <p14:creationId xmlns:p14="http://schemas.microsoft.com/office/powerpoint/2010/main" val="279885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059011"/>
            <a:ext cx="7820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Tabla de listado de identificación preliminar de IIEE</a:t>
            </a:r>
          </a:p>
        </p:txBody>
      </p:sp>
    </p:spTree>
    <p:extLst>
      <p:ext uri="{BB962C8B-B14F-4D97-AF65-F5344CB8AC3E}">
        <p14:creationId xmlns:p14="http://schemas.microsoft.com/office/powerpoint/2010/main" val="74318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80681" y="703294"/>
            <a:ext cx="104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Tabla de listado de identificación preliminar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AC08EAC-F9C2-48D6-B839-09AD988FA531}"/>
              </a:ext>
            </a:extLst>
          </p:cNvPr>
          <p:cNvSpPr/>
          <p:nvPr/>
        </p:nvSpPr>
        <p:spPr>
          <a:xfrm>
            <a:off x="-824596713" y="-1195789138"/>
            <a:ext cx="2449513" cy="328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8E97E570-45F3-4528-9AD6-8054BAC9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15246" y="2279241"/>
            <a:ext cx="11570496" cy="432616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B094D4B3-944A-467B-925F-F34A169BFBE2}"/>
              </a:ext>
            </a:extLst>
          </p:cNvPr>
          <p:cNvGrpSpPr/>
          <p:nvPr/>
        </p:nvGrpSpPr>
        <p:grpSpPr>
          <a:xfrm>
            <a:off x="492028" y="2564344"/>
            <a:ext cx="11433272" cy="4070555"/>
            <a:chOff x="492028" y="2448232"/>
            <a:chExt cx="11433272" cy="407055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B302C69-0928-4852-936F-6C558D981B9A}"/>
                </a:ext>
              </a:extLst>
            </p:cNvPr>
            <p:cNvSpPr/>
            <p:nvPr/>
          </p:nvSpPr>
          <p:spPr>
            <a:xfrm>
              <a:off x="492028" y="4100051"/>
              <a:ext cx="11433272" cy="9772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BF9DA17-F3F1-4AF2-A537-A423BDB60BD6}"/>
                </a:ext>
              </a:extLst>
            </p:cNvPr>
            <p:cNvSpPr/>
            <p:nvPr/>
          </p:nvSpPr>
          <p:spPr>
            <a:xfrm>
              <a:off x="560440" y="2448232"/>
              <a:ext cx="1165122" cy="40705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PE"/>
            </a:p>
          </p:txBody>
        </p:sp>
      </p:grpSp>
      <p:sp>
        <p:nvSpPr>
          <p:cNvPr id="10" name="Diagrama de flujo: documento 9">
            <a:extLst>
              <a:ext uri="{FF2B5EF4-FFF2-40B4-BE49-F238E27FC236}">
                <a16:creationId xmlns:a16="http://schemas.microsoft.com/office/drawing/2014/main" id="{67C14C39-3E4B-4CC5-8E31-A0AAB3CEA5EF}"/>
              </a:ext>
            </a:extLst>
          </p:cNvPr>
          <p:cNvSpPr/>
          <p:nvPr/>
        </p:nvSpPr>
        <p:spPr>
          <a:xfrm>
            <a:off x="8539316" y="2448232"/>
            <a:ext cx="3215149" cy="870156"/>
          </a:xfrm>
          <a:prstGeom prst="flowChartDocumen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/>
          </a:p>
        </p:txBody>
      </p:sp>
      <p:sp>
        <p:nvSpPr>
          <p:cNvPr id="23" name="Diagrama de flujo: documento 22">
            <a:extLst>
              <a:ext uri="{FF2B5EF4-FFF2-40B4-BE49-F238E27FC236}">
                <a16:creationId xmlns:a16="http://schemas.microsoft.com/office/drawing/2014/main" id="{D4D1C6F5-15D1-4546-A4C6-15E9968056E7}"/>
              </a:ext>
            </a:extLst>
          </p:cNvPr>
          <p:cNvSpPr/>
          <p:nvPr/>
        </p:nvSpPr>
        <p:spPr>
          <a:xfrm>
            <a:off x="4783394" y="2448232"/>
            <a:ext cx="2413820" cy="870156"/>
          </a:xfrm>
          <a:prstGeom prst="flowChartDocumen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0DAD0678-6477-4213-BCEE-786FBD3C1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26407"/>
              </p:ext>
            </p:extLst>
          </p:nvPr>
        </p:nvGraphicFramePr>
        <p:xfrm>
          <a:off x="101600" y="1542611"/>
          <a:ext cx="120903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584">
                  <a:extLst>
                    <a:ext uri="{9D8B030D-6E8A-4147-A177-3AD203B41FA5}">
                      <a16:colId xmlns:a16="http://schemas.microsoft.com/office/drawing/2014/main" val="2195202834"/>
                    </a:ext>
                  </a:extLst>
                </a:gridCol>
                <a:gridCol w="771767">
                  <a:extLst>
                    <a:ext uri="{9D8B030D-6E8A-4147-A177-3AD203B41FA5}">
                      <a16:colId xmlns:a16="http://schemas.microsoft.com/office/drawing/2014/main" val="3340346550"/>
                    </a:ext>
                  </a:extLst>
                </a:gridCol>
                <a:gridCol w="2374667">
                  <a:extLst>
                    <a:ext uri="{9D8B030D-6E8A-4147-A177-3AD203B41FA5}">
                      <a16:colId xmlns:a16="http://schemas.microsoft.com/office/drawing/2014/main" val="3974446019"/>
                    </a:ext>
                  </a:extLst>
                </a:gridCol>
                <a:gridCol w="994393">
                  <a:extLst>
                    <a:ext uri="{9D8B030D-6E8A-4147-A177-3AD203B41FA5}">
                      <a16:colId xmlns:a16="http://schemas.microsoft.com/office/drawing/2014/main" val="1117239897"/>
                    </a:ext>
                  </a:extLst>
                </a:gridCol>
                <a:gridCol w="1527275">
                  <a:extLst>
                    <a:ext uri="{9D8B030D-6E8A-4147-A177-3AD203B41FA5}">
                      <a16:colId xmlns:a16="http://schemas.microsoft.com/office/drawing/2014/main" val="805604112"/>
                    </a:ext>
                  </a:extLst>
                </a:gridCol>
                <a:gridCol w="1204685">
                  <a:extLst>
                    <a:ext uri="{9D8B030D-6E8A-4147-A177-3AD203B41FA5}">
                      <a16:colId xmlns:a16="http://schemas.microsoft.com/office/drawing/2014/main" val="153649931"/>
                    </a:ext>
                  </a:extLst>
                </a:gridCol>
                <a:gridCol w="3585028">
                  <a:extLst>
                    <a:ext uri="{9D8B030D-6E8A-4147-A177-3AD203B41FA5}">
                      <a16:colId xmlns:a16="http://schemas.microsoft.com/office/drawing/2014/main" val="1890536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Etapa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accent5"/>
                          </a:solidFill>
                        </a:rPr>
                        <a:t>Nombre de la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Dirección del Establecimiento Educativo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accent5"/>
                          </a:solidFill>
                        </a:rPr>
                        <a:t>Códigos modulares de la modalidad regular en sus tres niveles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61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4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1A2746BC-FDFF-4846-B907-CF78B1164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99" y="2196161"/>
            <a:ext cx="11835825" cy="43476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68016" y="314224"/>
            <a:ext cx="104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Definiciones RIE y listado (1)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798B22E-F41C-4F3B-9A45-410D5D037779}"/>
              </a:ext>
            </a:extLst>
          </p:cNvPr>
          <p:cNvSpPr/>
          <p:nvPr/>
        </p:nvSpPr>
        <p:spPr>
          <a:xfrm>
            <a:off x="0" y="4076701"/>
            <a:ext cx="11912224" cy="1086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BB9160A-5BB1-4A9C-A4DD-1EA42E8FA776}"/>
              </a:ext>
            </a:extLst>
          </p:cNvPr>
          <p:cNvSpPr/>
          <p:nvPr/>
        </p:nvSpPr>
        <p:spPr>
          <a:xfrm>
            <a:off x="276425" y="2153995"/>
            <a:ext cx="1334662" cy="44359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C3F1185-CDDD-40E9-8535-CA8366142131}"/>
              </a:ext>
            </a:extLst>
          </p:cNvPr>
          <p:cNvSpPr/>
          <p:nvPr/>
        </p:nvSpPr>
        <p:spPr>
          <a:xfrm>
            <a:off x="4988446" y="2158061"/>
            <a:ext cx="3755503" cy="44318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9F9565F-77BB-4B67-98D8-6E270FA1B0F9}"/>
              </a:ext>
            </a:extLst>
          </p:cNvPr>
          <p:cNvSpPr/>
          <p:nvPr/>
        </p:nvSpPr>
        <p:spPr>
          <a:xfrm>
            <a:off x="3863648" y="2137268"/>
            <a:ext cx="1105747" cy="44526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E1266E-1CED-4C2E-965D-6C3817BBF7F4}"/>
              </a:ext>
            </a:extLst>
          </p:cNvPr>
          <p:cNvSpPr txBox="1"/>
          <p:nvPr/>
        </p:nvSpPr>
        <p:spPr>
          <a:xfrm>
            <a:off x="276424" y="1355137"/>
            <a:ext cx="16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7030A0"/>
                </a:solidFill>
              </a:rPr>
              <a:t>Institución</a:t>
            </a:r>
          </a:p>
          <a:p>
            <a:r>
              <a:rPr lang="es-PE" sz="2400" b="1" dirty="0">
                <a:solidFill>
                  <a:srgbClr val="7030A0"/>
                </a:solidFill>
              </a:rPr>
              <a:t>Educativa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603E5A8-8794-458D-A427-AD678759BB65}"/>
              </a:ext>
            </a:extLst>
          </p:cNvPr>
          <p:cNvSpPr txBox="1"/>
          <p:nvPr/>
        </p:nvSpPr>
        <p:spPr>
          <a:xfrm>
            <a:off x="3523129" y="1306270"/>
            <a:ext cx="16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accent4"/>
                </a:solidFill>
              </a:rPr>
              <a:t>Local Educativo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94B423-D308-4ABA-ADD4-D7F1FEE51F74}"/>
              </a:ext>
            </a:extLst>
          </p:cNvPr>
          <p:cNvSpPr txBox="1"/>
          <p:nvPr/>
        </p:nvSpPr>
        <p:spPr>
          <a:xfrm>
            <a:off x="5505450" y="1365164"/>
            <a:ext cx="289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B050"/>
                </a:solidFill>
              </a:rPr>
              <a:t>Establecimiento</a:t>
            </a:r>
          </a:p>
          <a:p>
            <a:pPr algn="ctr"/>
            <a:r>
              <a:rPr lang="es-PE" sz="2400" b="1" dirty="0">
                <a:solidFill>
                  <a:srgbClr val="00B050"/>
                </a:solidFill>
              </a:rPr>
              <a:t>Educativo</a:t>
            </a:r>
          </a:p>
        </p:txBody>
      </p:sp>
    </p:spTree>
    <p:extLst>
      <p:ext uri="{BB962C8B-B14F-4D97-AF65-F5344CB8AC3E}">
        <p14:creationId xmlns:p14="http://schemas.microsoft.com/office/powerpoint/2010/main" val="20903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6E7A50-3DB7-4796-8803-F77F6BBB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" y="2183053"/>
            <a:ext cx="12063028" cy="4652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604660" y="110522"/>
            <a:ext cx="104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Definiciones RIE y listado (2)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5311E52-4D1B-4B65-9660-EE71162616DC}"/>
              </a:ext>
            </a:extLst>
          </p:cNvPr>
          <p:cNvSpPr/>
          <p:nvPr/>
        </p:nvSpPr>
        <p:spPr>
          <a:xfrm>
            <a:off x="3918857" y="1376441"/>
            <a:ext cx="1211622" cy="5492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8166074-B9A0-4589-8AC3-0F4CF64B9C32}"/>
              </a:ext>
            </a:extLst>
          </p:cNvPr>
          <p:cNvSpPr/>
          <p:nvPr/>
        </p:nvSpPr>
        <p:spPr>
          <a:xfrm>
            <a:off x="6321287" y="1404236"/>
            <a:ext cx="1211622" cy="5436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B9DAA5F-580B-4E39-9EE1-88563C57AF36}"/>
              </a:ext>
            </a:extLst>
          </p:cNvPr>
          <p:cNvSpPr/>
          <p:nvPr/>
        </p:nvSpPr>
        <p:spPr>
          <a:xfrm>
            <a:off x="11060625" y="1404237"/>
            <a:ext cx="1069421" cy="5436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798B22E-F41C-4F3B-9A45-410D5D037779}"/>
              </a:ext>
            </a:extLst>
          </p:cNvPr>
          <p:cNvSpPr/>
          <p:nvPr/>
        </p:nvSpPr>
        <p:spPr>
          <a:xfrm>
            <a:off x="50685" y="4486385"/>
            <a:ext cx="12035819" cy="941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41511B0-E627-4E98-99E8-72534BF613A1}"/>
              </a:ext>
            </a:extLst>
          </p:cNvPr>
          <p:cNvSpPr txBox="1"/>
          <p:nvPr/>
        </p:nvSpPr>
        <p:spPr>
          <a:xfrm>
            <a:off x="5186464" y="730636"/>
            <a:ext cx="539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Servicios Educativos (códigos modulares)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ECBC007-79C0-4486-A270-5701149BEF67}"/>
              </a:ext>
            </a:extLst>
          </p:cNvPr>
          <p:cNvCxnSpPr>
            <a:cxnSpLocks/>
          </p:cNvCxnSpPr>
          <p:nvPr/>
        </p:nvCxnSpPr>
        <p:spPr>
          <a:xfrm flipV="1">
            <a:off x="4537567" y="1173364"/>
            <a:ext cx="6926719" cy="18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35BE16E-5E67-4326-BA46-25C8D3CF44AF}"/>
              </a:ext>
            </a:extLst>
          </p:cNvPr>
          <p:cNvCxnSpPr>
            <a:cxnSpLocks/>
          </p:cNvCxnSpPr>
          <p:nvPr/>
        </p:nvCxnSpPr>
        <p:spPr>
          <a:xfrm>
            <a:off x="4537567" y="1192247"/>
            <a:ext cx="1" cy="184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457E9A3-1E2D-48F9-A8B0-225C1E03D1CB}"/>
              </a:ext>
            </a:extLst>
          </p:cNvPr>
          <p:cNvCxnSpPr>
            <a:cxnSpLocks/>
          </p:cNvCxnSpPr>
          <p:nvPr/>
        </p:nvCxnSpPr>
        <p:spPr>
          <a:xfrm>
            <a:off x="7056107" y="1192247"/>
            <a:ext cx="1" cy="193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AAB1606-AA83-4153-A482-5AF4D088EC63}"/>
              </a:ext>
            </a:extLst>
          </p:cNvPr>
          <p:cNvCxnSpPr/>
          <p:nvPr/>
        </p:nvCxnSpPr>
        <p:spPr>
          <a:xfrm>
            <a:off x="11449937" y="1169984"/>
            <a:ext cx="1" cy="178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A312806D-DF6A-4939-BA8B-30AEE8E1F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46983"/>
              </p:ext>
            </p:extLst>
          </p:nvPr>
        </p:nvGraphicFramePr>
        <p:xfrm>
          <a:off x="61954" y="1382957"/>
          <a:ext cx="121300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446">
                  <a:extLst>
                    <a:ext uri="{9D8B030D-6E8A-4147-A177-3AD203B41FA5}">
                      <a16:colId xmlns:a16="http://schemas.microsoft.com/office/drawing/2014/main" val="2195202834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34034655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74446019"/>
                    </a:ext>
                  </a:extLst>
                </a:gridCol>
                <a:gridCol w="1190172">
                  <a:extLst>
                    <a:ext uri="{9D8B030D-6E8A-4147-A177-3AD203B41FA5}">
                      <a16:colId xmlns:a16="http://schemas.microsoft.com/office/drawing/2014/main" val="1117239897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41711145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80560411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53649931"/>
                    </a:ext>
                  </a:extLst>
                </a:gridCol>
                <a:gridCol w="2714172">
                  <a:extLst>
                    <a:ext uri="{9D8B030D-6E8A-4147-A177-3AD203B41FA5}">
                      <a16:colId xmlns:a16="http://schemas.microsoft.com/office/drawing/2014/main" val="1890536465"/>
                    </a:ext>
                  </a:extLst>
                </a:gridCol>
                <a:gridCol w="1190170">
                  <a:extLst>
                    <a:ext uri="{9D8B030D-6E8A-4147-A177-3AD203B41FA5}">
                      <a16:colId xmlns:a16="http://schemas.microsoft.com/office/drawing/2014/main" val="260126715"/>
                    </a:ext>
                  </a:extLst>
                </a:gridCol>
              </a:tblGrid>
              <a:tr h="825296"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modular 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E" sz="16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modular nivel primaria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Gestión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Grados (1er, 2do, 3er, 4to, 5to y 6to grado de primaria)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modular nivel </a:t>
                      </a:r>
                      <a:r>
                        <a:rPr lang="es-PE" sz="1600" dirty="0" err="1">
                          <a:solidFill>
                            <a:schemeClr val="accent5"/>
                          </a:solidFill>
                        </a:rPr>
                        <a:t>secun</a:t>
                      </a:r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.</a:t>
                      </a:r>
                    </a:p>
                    <a:p>
                      <a:endParaRPr lang="es-PE" sz="16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61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6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9C2B95-F377-4EC6-B418-177171E8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033" y="2549916"/>
            <a:ext cx="6686550" cy="40767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40253" y="944218"/>
            <a:ext cx="1045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C53A7"/>
                </a:solidFill>
              </a:rPr>
              <a:t>Recomendación de visita a establecimiento educativo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AC08EAC-F9C2-48D6-B839-09AD988FA531}"/>
              </a:ext>
            </a:extLst>
          </p:cNvPr>
          <p:cNvSpPr/>
          <p:nvPr/>
        </p:nvSpPr>
        <p:spPr>
          <a:xfrm>
            <a:off x="-824596713" y="-1195789138"/>
            <a:ext cx="2449513" cy="328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E5EF74-8FEC-4695-A8CA-30A03250EB9E}"/>
              </a:ext>
            </a:extLst>
          </p:cNvPr>
          <p:cNvSpPr/>
          <p:nvPr/>
        </p:nvSpPr>
        <p:spPr>
          <a:xfrm>
            <a:off x="81128" y="1687353"/>
            <a:ext cx="532682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En la última columna del listado, con la cabecera de “</a:t>
            </a:r>
            <a:r>
              <a:rPr lang="es-PE" sz="2800" b="1" dirty="0" err="1">
                <a:solidFill>
                  <a:schemeClr val="accent5"/>
                </a:solidFill>
              </a:rPr>
              <a:t>FlagUgel</a:t>
            </a:r>
            <a:r>
              <a:rPr lang="es-PE" sz="2800" dirty="0"/>
              <a:t>”, se ha colocado el número “1” en cada establecimiento de las IIEE que se recomienda visitar.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equipo puede incorporar otros criterios para determinar visitas a las IIEE, previa evaluación de su pertinencia para culminar con la identificación de las IIEE.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540388-0AE8-4FDC-96D5-F749A9D517A3}"/>
              </a:ext>
            </a:extLst>
          </p:cNvPr>
          <p:cNvSpPr/>
          <p:nvPr/>
        </p:nvSpPr>
        <p:spPr>
          <a:xfrm>
            <a:off x="11277600" y="2638944"/>
            <a:ext cx="854566" cy="4039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432C6E1-DBF0-4624-92A1-729FD13EE53C}"/>
              </a:ext>
            </a:extLst>
          </p:cNvPr>
          <p:cNvSpPr/>
          <p:nvPr/>
        </p:nvSpPr>
        <p:spPr>
          <a:xfrm>
            <a:off x="5619687" y="4636769"/>
            <a:ext cx="6491185" cy="865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0A197CB-12A8-4DBE-A3AE-76B7ED820A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0033" y="1790589"/>
          <a:ext cx="673196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38">
                  <a:extLst>
                    <a:ext uri="{9D8B030D-6E8A-4147-A177-3AD203B41FA5}">
                      <a16:colId xmlns:a16="http://schemas.microsoft.com/office/drawing/2014/main" val="794926256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1208913947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592886384"/>
                    </a:ext>
                  </a:extLst>
                </a:gridCol>
                <a:gridCol w="2583542">
                  <a:extLst>
                    <a:ext uri="{9D8B030D-6E8A-4147-A177-3AD203B41FA5}">
                      <a16:colId xmlns:a16="http://schemas.microsoft.com/office/drawing/2014/main" val="1575071875"/>
                    </a:ext>
                  </a:extLst>
                </a:gridCol>
                <a:gridCol w="899885">
                  <a:extLst>
                    <a:ext uri="{9D8B030D-6E8A-4147-A177-3AD203B41FA5}">
                      <a16:colId xmlns:a16="http://schemas.microsoft.com/office/drawing/2014/main" val="414919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modulares de la modalidad regular de los niveles inicial, primaria y secundaria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Indicador de la 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74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76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Ejercicio práctico</a:t>
            </a:r>
          </a:p>
        </p:txBody>
      </p:sp>
    </p:spTree>
    <p:extLst>
      <p:ext uri="{BB962C8B-B14F-4D97-AF65-F5344CB8AC3E}">
        <p14:creationId xmlns:p14="http://schemas.microsoft.com/office/powerpoint/2010/main" val="291508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12548" y="806100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Trabajo de grupo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0C55AB5-914E-4462-9BB4-E054DE37F429}"/>
              </a:ext>
            </a:extLst>
          </p:cNvPr>
          <p:cNvSpPr/>
          <p:nvPr/>
        </p:nvSpPr>
        <p:spPr>
          <a:xfrm>
            <a:off x="492028" y="1598824"/>
            <a:ext cx="1112520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Los participantes forman grupos de 6 a 8 personas. Cada grupo elige a un representante que presentará el trabajo del grupo en plenaria.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grupo elige una UGEL, descarga los listados de la carpeta virtual del RIE (</a:t>
            </a:r>
            <a:r>
              <a:rPr lang="es-PE" sz="2800" dirty="0">
                <a:hlinkClick r:id="rId5"/>
              </a:rPr>
              <a:t>http://escale.minedu.gob.pe/inforie</a:t>
            </a:r>
            <a:r>
              <a:rPr lang="es-PE" sz="2800" dirty="0"/>
              <a:t>) y calculan la cantidad de instituciones educativas, servicios educativos (códigos modulares), locales educativos y establecimientos educativos a partir de la información del listado de identificación preliminar por cada etapa (básica, superior y técnico-productiva). Así como, la cantidad de establecimientos educativos por recomendación de la UE visitarán y cuanto representa del total (%).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Finalmente, presentan su trabajo en la plenaria.</a:t>
            </a:r>
          </a:p>
        </p:txBody>
      </p:sp>
    </p:spTree>
    <p:extLst>
      <p:ext uri="{BB962C8B-B14F-4D97-AF65-F5344CB8AC3E}">
        <p14:creationId xmlns:p14="http://schemas.microsoft.com/office/powerpoint/2010/main" val="357973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BE28A9-540F-47D5-BAB2-421530293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DE8F38-DFE2-4B61-A560-58A90D174350}"/>
              </a:ext>
            </a:extLst>
          </p:cNvPr>
          <p:cNvSpPr txBox="1"/>
          <p:nvPr/>
        </p:nvSpPr>
        <p:spPr>
          <a:xfrm>
            <a:off x="212548" y="806100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Trabajo de grupo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65CC7C-A882-45D2-BADD-F59F18AC7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24889"/>
              </p:ext>
            </p:extLst>
          </p:nvPr>
        </p:nvGraphicFramePr>
        <p:xfrm>
          <a:off x="56270" y="1772920"/>
          <a:ext cx="12079459" cy="347472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1601418">
                  <a:extLst>
                    <a:ext uri="{9D8B030D-6E8A-4147-A177-3AD203B41FA5}">
                      <a16:colId xmlns:a16="http://schemas.microsoft.com/office/drawing/2014/main" val="914952363"/>
                    </a:ext>
                  </a:extLst>
                </a:gridCol>
                <a:gridCol w="1041154">
                  <a:extLst>
                    <a:ext uri="{9D8B030D-6E8A-4147-A177-3AD203B41FA5}">
                      <a16:colId xmlns:a16="http://schemas.microsoft.com/office/drawing/2014/main" val="1044884221"/>
                    </a:ext>
                  </a:extLst>
                </a:gridCol>
                <a:gridCol w="1601616">
                  <a:extLst>
                    <a:ext uri="{9D8B030D-6E8A-4147-A177-3AD203B41FA5}">
                      <a16:colId xmlns:a16="http://schemas.microsoft.com/office/drawing/2014/main" val="3428523345"/>
                    </a:ext>
                  </a:extLst>
                </a:gridCol>
                <a:gridCol w="1530784">
                  <a:extLst>
                    <a:ext uri="{9D8B030D-6E8A-4147-A177-3AD203B41FA5}">
                      <a16:colId xmlns:a16="http://schemas.microsoft.com/office/drawing/2014/main" val="4029778747"/>
                    </a:ext>
                  </a:extLst>
                </a:gridCol>
                <a:gridCol w="1704081">
                  <a:extLst>
                    <a:ext uri="{9D8B030D-6E8A-4147-A177-3AD203B41FA5}">
                      <a16:colId xmlns:a16="http://schemas.microsoft.com/office/drawing/2014/main" val="2664877438"/>
                    </a:ext>
                  </a:extLst>
                </a:gridCol>
                <a:gridCol w="2339501">
                  <a:extLst>
                    <a:ext uri="{9D8B030D-6E8A-4147-A177-3AD203B41FA5}">
                      <a16:colId xmlns:a16="http://schemas.microsoft.com/office/drawing/2014/main" val="3654381576"/>
                    </a:ext>
                  </a:extLst>
                </a:gridCol>
                <a:gridCol w="2260905">
                  <a:extLst>
                    <a:ext uri="{9D8B030D-6E8A-4147-A177-3AD203B41FA5}">
                      <a16:colId xmlns:a16="http://schemas.microsoft.com/office/drawing/2014/main" val="2375377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Etapa / Forma de atención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Total de</a:t>
                      </a:r>
                    </a:p>
                    <a:p>
                      <a:pPr algn="ctr"/>
                      <a:r>
                        <a:rPr lang="es-PE" sz="2200" dirty="0"/>
                        <a:t>IIEE</a:t>
                      </a:r>
                    </a:p>
                    <a:p>
                      <a:pPr algn="ctr"/>
                      <a:r>
                        <a:rPr lang="es-PE" sz="2200" dirty="0"/>
                        <a:t>(A)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Total de Servicios educativos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Total de Locales Educativos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Total de Establecimientos educativos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Cantidad de IIEE que se recomienda visitar por la UE (B)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% de IIEE a visitar sobre el total</a:t>
                      </a:r>
                    </a:p>
                    <a:p>
                      <a:pPr algn="ctr"/>
                      <a:r>
                        <a:rPr lang="es-PE" sz="2200" dirty="0"/>
                        <a:t>(B/A)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4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200" dirty="0"/>
                        <a:t>Básica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6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200" dirty="0"/>
                        <a:t>Superior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3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200" dirty="0"/>
                        <a:t>Técnico-productiva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3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200" b="1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04405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8E22333-427E-427F-93C9-050EB6042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671919-C62F-48A9-ABBC-1435B3B40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27388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34817" y="5093150"/>
            <a:ext cx="602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Tema 2: Listados de identificación preliminar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20F9A2C-D72C-4789-8F21-05596E027C3C}"/>
              </a:ext>
            </a:extLst>
          </p:cNvPr>
          <p:cNvSpPr/>
          <p:nvPr/>
        </p:nvSpPr>
        <p:spPr>
          <a:xfrm>
            <a:off x="8428947" y="421758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942207AE-F28C-48DE-819D-BCBFCA3E9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7851"/>
          <a:stretch/>
        </p:blipFill>
        <p:spPr>
          <a:xfrm>
            <a:off x="226867" y="911408"/>
            <a:ext cx="11776110" cy="580670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6700AC6-36F6-475C-9736-40859C2F311D}"/>
              </a:ext>
            </a:extLst>
          </p:cNvPr>
          <p:cNvSpPr/>
          <p:nvPr/>
        </p:nvSpPr>
        <p:spPr>
          <a:xfrm>
            <a:off x="1" y="2335236"/>
            <a:ext cx="1927274" cy="3418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400F4B-8222-4B00-A4DD-B1D0C363BEC7}"/>
              </a:ext>
            </a:extLst>
          </p:cNvPr>
          <p:cNvSpPr txBox="1"/>
          <p:nvPr/>
        </p:nvSpPr>
        <p:spPr>
          <a:xfrm>
            <a:off x="2954215" y="3106758"/>
            <a:ext cx="695961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Seleccionar la lista de códigos que va a contar </a:t>
            </a:r>
          </a:p>
        </p:txBody>
      </p:sp>
    </p:spTree>
    <p:extLst>
      <p:ext uri="{BB962C8B-B14F-4D97-AF65-F5344CB8AC3E}">
        <p14:creationId xmlns:p14="http://schemas.microsoft.com/office/powerpoint/2010/main" val="393488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2BC62BB-4478-4126-ABDD-121605090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" b="7723"/>
          <a:stretch/>
        </p:blipFill>
        <p:spPr>
          <a:xfrm>
            <a:off x="114300" y="862520"/>
            <a:ext cx="11963400" cy="590451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6670329-7227-464F-B728-56138A9FB657}"/>
              </a:ext>
            </a:extLst>
          </p:cNvPr>
          <p:cNvSpPr/>
          <p:nvPr/>
        </p:nvSpPr>
        <p:spPr>
          <a:xfrm>
            <a:off x="1" y="2335236"/>
            <a:ext cx="1927274" cy="3418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ACCDF1-817B-4709-BD38-C9F74CDF8702}"/>
              </a:ext>
            </a:extLst>
          </p:cNvPr>
          <p:cNvSpPr txBox="1"/>
          <p:nvPr/>
        </p:nvSpPr>
        <p:spPr>
          <a:xfrm>
            <a:off x="2954215" y="3106758"/>
            <a:ext cx="695961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Cuando este seleccionada completamente copie la lista de códigos.</a:t>
            </a:r>
          </a:p>
        </p:txBody>
      </p:sp>
    </p:spTree>
    <p:extLst>
      <p:ext uri="{BB962C8B-B14F-4D97-AF65-F5344CB8AC3E}">
        <p14:creationId xmlns:p14="http://schemas.microsoft.com/office/powerpoint/2010/main" val="1852580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(3)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1E00CC4B-829B-4DDC-87F0-F090BAC99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b="7506"/>
          <a:stretch/>
        </p:blipFill>
        <p:spPr>
          <a:xfrm>
            <a:off x="114300" y="868713"/>
            <a:ext cx="11963400" cy="591898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CA9A6C3-9AD2-44AB-AFCA-79428A8CF40F}"/>
              </a:ext>
            </a:extLst>
          </p:cNvPr>
          <p:cNvSpPr/>
          <p:nvPr/>
        </p:nvSpPr>
        <p:spPr>
          <a:xfrm>
            <a:off x="114299" y="4994031"/>
            <a:ext cx="1812975" cy="1793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0120EC-72FF-486D-B017-688E59CE911D}"/>
              </a:ext>
            </a:extLst>
          </p:cNvPr>
          <p:cNvSpPr txBox="1"/>
          <p:nvPr/>
        </p:nvSpPr>
        <p:spPr>
          <a:xfrm>
            <a:off x="2785403" y="5245047"/>
            <a:ext cx="695961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Pegue los códigos en un espacio en blanco de la hoja o en otra hoja.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18D073B-121B-466D-B56A-07B1E4036FA7}"/>
              </a:ext>
            </a:extLst>
          </p:cNvPr>
          <p:cNvSpPr/>
          <p:nvPr/>
        </p:nvSpPr>
        <p:spPr>
          <a:xfrm>
            <a:off x="0" y="1051294"/>
            <a:ext cx="844648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493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(4)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E0877C3-69B5-4014-8527-03FD8BE05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5415"/>
          <a:stretch/>
        </p:blipFill>
        <p:spPr>
          <a:xfrm>
            <a:off x="278438" y="911408"/>
            <a:ext cx="11650965" cy="590166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7BDC8DDD-B0AD-4C41-9768-553AD0703D08}"/>
              </a:ext>
            </a:extLst>
          </p:cNvPr>
          <p:cNvSpPr/>
          <p:nvPr/>
        </p:nvSpPr>
        <p:spPr>
          <a:xfrm>
            <a:off x="3390314" y="707886"/>
            <a:ext cx="844648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FFDE41-AA19-4C46-9BC5-F4852161C59F}"/>
              </a:ext>
            </a:extLst>
          </p:cNvPr>
          <p:cNvSpPr txBox="1"/>
          <p:nvPr/>
        </p:nvSpPr>
        <p:spPr>
          <a:xfrm>
            <a:off x="4399100" y="1154162"/>
            <a:ext cx="732926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Vaya a la opción de “Datos” del menú de </a:t>
            </a:r>
            <a:r>
              <a:rPr lang="es-PE" sz="2800" b="1" dirty="0" err="1"/>
              <a:t>excel</a:t>
            </a:r>
            <a:r>
              <a:rPr lang="es-P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99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18C7B7BA-F026-49E9-A496-8680C66D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5004"/>
          <a:stretch/>
        </p:blipFill>
        <p:spPr>
          <a:xfrm>
            <a:off x="293076" y="911408"/>
            <a:ext cx="11605847" cy="590559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7CA9EB0-AFAB-440C-9048-89661F46BD5C}"/>
              </a:ext>
            </a:extLst>
          </p:cNvPr>
          <p:cNvSpPr/>
          <p:nvPr/>
        </p:nvSpPr>
        <p:spPr>
          <a:xfrm>
            <a:off x="7512148" y="1200708"/>
            <a:ext cx="618978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4F4854-77F9-4212-95D3-97EFC634B4B0}"/>
              </a:ext>
            </a:extLst>
          </p:cNvPr>
          <p:cNvSpPr txBox="1"/>
          <p:nvPr/>
        </p:nvSpPr>
        <p:spPr>
          <a:xfrm>
            <a:off x="4399100" y="2905780"/>
            <a:ext cx="732926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Vaya a la opción de “Quitar duplicados” de la cinta de opciones de “Datos”.</a:t>
            </a:r>
          </a:p>
        </p:txBody>
      </p:sp>
    </p:spTree>
    <p:extLst>
      <p:ext uri="{BB962C8B-B14F-4D97-AF65-F5344CB8AC3E}">
        <p14:creationId xmlns:p14="http://schemas.microsoft.com/office/powerpoint/2010/main" val="273159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(6)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CB629B31-C4C2-4985-9D22-6F6DA865E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5004"/>
          <a:stretch/>
        </p:blipFill>
        <p:spPr>
          <a:xfrm>
            <a:off x="447821" y="1051294"/>
            <a:ext cx="11296357" cy="576114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947C6E3-DCEB-4511-B294-92E15EB1D8DB}"/>
              </a:ext>
            </a:extLst>
          </p:cNvPr>
          <p:cNvSpPr/>
          <p:nvPr/>
        </p:nvSpPr>
        <p:spPr>
          <a:xfrm>
            <a:off x="3780122" y="4203295"/>
            <a:ext cx="618978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DD37EA-79A1-46DC-BB7E-9FFC5843F5D9}"/>
              </a:ext>
            </a:extLst>
          </p:cNvPr>
          <p:cNvSpPr txBox="1"/>
          <p:nvPr/>
        </p:nvSpPr>
        <p:spPr>
          <a:xfrm>
            <a:off x="5981700" y="4391622"/>
            <a:ext cx="5749599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Desactivar la casilla “Mis datos tienen encabezados”.</a:t>
            </a:r>
          </a:p>
        </p:txBody>
      </p:sp>
    </p:spTree>
    <p:extLst>
      <p:ext uri="{BB962C8B-B14F-4D97-AF65-F5344CB8AC3E}">
        <p14:creationId xmlns:p14="http://schemas.microsoft.com/office/powerpoint/2010/main" val="1935837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(7)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1D5BA93-1929-4DAF-BE2D-60CD442FC8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" b="5210"/>
          <a:stretch/>
        </p:blipFill>
        <p:spPr>
          <a:xfrm>
            <a:off x="384517" y="967680"/>
            <a:ext cx="11422966" cy="582571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F65828F-005D-43DA-92B1-50021E2C04D9}"/>
              </a:ext>
            </a:extLst>
          </p:cNvPr>
          <p:cNvSpPr/>
          <p:nvPr/>
        </p:nvSpPr>
        <p:spPr>
          <a:xfrm>
            <a:off x="4220308" y="5570806"/>
            <a:ext cx="614890" cy="567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03175E-2E5C-4187-A8A7-9296454EB1BF}"/>
              </a:ext>
            </a:extLst>
          </p:cNvPr>
          <p:cNvSpPr txBox="1"/>
          <p:nvPr/>
        </p:nvSpPr>
        <p:spPr>
          <a:xfrm>
            <a:off x="5796189" y="5377280"/>
            <a:ext cx="5749599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Hacer clic en “Aceptar”</a:t>
            </a:r>
          </a:p>
        </p:txBody>
      </p:sp>
    </p:spTree>
    <p:extLst>
      <p:ext uri="{BB962C8B-B14F-4D97-AF65-F5344CB8AC3E}">
        <p14:creationId xmlns:p14="http://schemas.microsoft.com/office/powerpoint/2010/main" val="4228916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(8)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293E2B75-6959-4716-9FD5-80E050ECF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" b="5004"/>
          <a:stretch/>
        </p:blipFill>
        <p:spPr>
          <a:xfrm>
            <a:off x="356382" y="1001943"/>
            <a:ext cx="11479236" cy="582792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80A7E34F-FDB7-4C13-B109-046C07455AAD}"/>
              </a:ext>
            </a:extLst>
          </p:cNvPr>
          <p:cNvSpPr/>
          <p:nvPr/>
        </p:nvSpPr>
        <p:spPr>
          <a:xfrm>
            <a:off x="3507545" y="3010484"/>
            <a:ext cx="5176910" cy="19438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DD867B-E20F-464A-B380-B41868730D03}"/>
              </a:ext>
            </a:extLst>
          </p:cNvPr>
          <p:cNvSpPr txBox="1"/>
          <p:nvPr/>
        </p:nvSpPr>
        <p:spPr>
          <a:xfrm>
            <a:off x="4417255" y="5332837"/>
            <a:ext cx="695961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Hacer clic en “Aceptar”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A171BFC-21CD-4702-A6B7-B611D9F4B814}"/>
              </a:ext>
            </a:extLst>
          </p:cNvPr>
          <p:cNvSpPr/>
          <p:nvPr/>
        </p:nvSpPr>
        <p:spPr>
          <a:xfrm>
            <a:off x="8398409" y="6454078"/>
            <a:ext cx="1153551" cy="37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3976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(9)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8A58660-027A-48FE-86D8-34B6D32C6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b="5179"/>
          <a:stretch/>
        </p:blipFill>
        <p:spPr>
          <a:xfrm>
            <a:off x="376402" y="911408"/>
            <a:ext cx="11440459" cy="590438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831761B-E29A-4840-B4CE-4FFA361B57EE}"/>
              </a:ext>
            </a:extLst>
          </p:cNvPr>
          <p:cNvSpPr/>
          <p:nvPr/>
        </p:nvSpPr>
        <p:spPr>
          <a:xfrm>
            <a:off x="8398409" y="6454078"/>
            <a:ext cx="1153551" cy="37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249829-3F60-4C91-B297-083BB955A65C}"/>
              </a:ext>
            </a:extLst>
          </p:cNvPr>
          <p:cNvSpPr txBox="1"/>
          <p:nvPr/>
        </p:nvSpPr>
        <p:spPr>
          <a:xfrm>
            <a:off x="4417255" y="5332837"/>
            <a:ext cx="695961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En </a:t>
            </a:r>
            <a:r>
              <a:rPr lang="es-PE" sz="2800" b="1"/>
              <a:t>el ejemplo hay 1,004 </a:t>
            </a:r>
            <a:r>
              <a:rPr lang="es-PE" sz="2800" b="1" dirty="0"/>
              <a:t>valores únicos en la columna “</a:t>
            </a:r>
            <a:r>
              <a:rPr lang="es-PE" sz="2800" b="1" dirty="0" err="1"/>
              <a:t>cod_ied_N</a:t>
            </a:r>
            <a:r>
              <a:rPr lang="es-PE" sz="2800" b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95223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4861FC9A-9B8F-4C60-A3BF-365527764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6674"/>
          <a:stretch/>
        </p:blipFill>
        <p:spPr>
          <a:xfrm>
            <a:off x="437066" y="1038994"/>
            <a:ext cx="11450134" cy="57705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66133" y="1005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4249829-3F60-4C91-B297-083BB955A65C}"/>
              </a:ext>
            </a:extLst>
          </p:cNvPr>
          <p:cNvSpPr txBox="1"/>
          <p:nvPr/>
        </p:nvSpPr>
        <p:spPr>
          <a:xfrm>
            <a:off x="4417254" y="3429000"/>
            <a:ext cx="7469946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Seleccionar la primera fila de la tabla, donde están los encabezados.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47B29E3-444B-49CC-B923-BAD68E170DAD}"/>
              </a:ext>
            </a:extLst>
          </p:cNvPr>
          <p:cNvSpPr/>
          <p:nvPr/>
        </p:nvSpPr>
        <p:spPr>
          <a:xfrm>
            <a:off x="304800" y="2526992"/>
            <a:ext cx="11450134" cy="5819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045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Abreviaturas y acrónimos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2707039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476747AF-85F8-4760-937C-F433F6A3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 b="8305"/>
          <a:stretch/>
        </p:blipFill>
        <p:spPr>
          <a:xfrm>
            <a:off x="114300" y="911408"/>
            <a:ext cx="11963400" cy="589298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14300" y="556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DE621235-E705-440E-B08A-E02AF6616F61}"/>
              </a:ext>
            </a:extLst>
          </p:cNvPr>
          <p:cNvSpPr/>
          <p:nvPr/>
        </p:nvSpPr>
        <p:spPr>
          <a:xfrm>
            <a:off x="3390314" y="707886"/>
            <a:ext cx="844648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011E76-7726-4818-973F-25CD0951F77C}"/>
              </a:ext>
            </a:extLst>
          </p:cNvPr>
          <p:cNvSpPr txBox="1"/>
          <p:nvPr/>
        </p:nvSpPr>
        <p:spPr>
          <a:xfrm>
            <a:off x="4399100" y="1154162"/>
            <a:ext cx="732926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Vaya a la opción de “Datos” del menú de </a:t>
            </a:r>
            <a:r>
              <a:rPr lang="es-PE" sz="2800" b="1" dirty="0" err="1"/>
              <a:t>excel</a:t>
            </a:r>
            <a:r>
              <a:rPr lang="es-P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63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48EEADC9-E7C5-4632-82A8-396F624B7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8082"/>
          <a:stretch/>
        </p:blipFill>
        <p:spPr>
          <a:xfrm>
            <a:off x="114300" y="896377"/>
            <a:ext cx="11963400" cy="58942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14300" y="422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(3)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90240EFB-EE3A-4D40-B99C-7840A845AABB}"/>
              </a:ext>
            </a:extLst>
          </p:cNvPr>
          <p:cNvSpPr/>
          <p:nvPr/>
        </p:nvSpPr>
        <p:spPr>
          <a:xfrm>
            <a:off x="5638800" y="999014"/>
            <a:ext cx="886264" cy="810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EAC92D-D5C0-492A-942A-C103AAA40FDC}"/>
              </a:ext>
            </a:extLst>
          </p:cNvPr>
          <p:cNvSpPr txBox="1"/>
          <p:nvPr/>
        </p:nvSpPr>
        <p:spPr>
          <a:xfrm>
            <a:off x="4483507" y="3823265"/>
            <a:ext cx="732926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Vaya a la opción de “Filtro” de la cinta de opciones de “Datos”.</a:t>
            </a:r>
          </a:p>
        </p:txBody>
      </p:sp>
    </p:spTree>
    <p:extLst>
      <p:ext uri="{BB962C8B-B14F-4D97-AF65-F5344CB8AC3E}">
        <p14:creationId xmlns:p14="http://schemas.microsoft.com/office/powerpoint/2010/main" val="248435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E73060C-B6F6-410E-BE2C-7D2713362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8528"/>
          <a:stretch/>
        </p:blipFill>
        <p:spPr>
          <a:xfrm>
            <a:off x="89404" y="925476"/>
            <a:ext cx="12030500" cy="588329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14300" y="281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(4)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6DC7AD7B-F33B-4445-8DD4-9B4F816F2EE6}"/>
              </a:ext>
            </a:extLst>
          </p:cNvPr>
          <p:cNvSpPr/>
          <p:nvPr/>
        </p:nvSpPr>
        <p:spPr>
          <a:xfrm>
            <a:off x="1083211" y="2729132"/>
            <a:ext cx="337625" cy="337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4D5EAB-E817-43C3-9959-8BA582120840}"/>
              </a:ext>
            </a:extLst>
          </p:cNvPr>
          <p:cNvSpPr txBox="1"/>
          <p:nvPr/>
        </p:nvSpPr>
        <p:spPr>
          <a:xfrm>
            <a:off x="5796189" y="5377280"/>
            <a:ext cx="5749599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Hacer clic en el ícono que aparece en cada campo.</a:t>
            </a:r>
          </a:p>
        </p:txBody>
      </p:sp>
    </p:spTree>
    <p:extLst>
      <p:ext uri="{BB962C8B-B14F-4D97-AF65-F5344CB8AC3E}">
        <p14:creationId xmlns:p14="http://schemas.microsoft.com/office/powerpoint/2010/main" val="2404991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ED8F208F-617A-48DA-8EDE-0BEED11B8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8307"/>
          <a:stretch/>
        </p:blipFill>
        <p:spPr>
          <a:xfrm>
            <a:off x="124850" y="953612"/>
            <a:ext cx="11952850" cy="586020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4249829-3F60-4C91-B297-083BB955A65C}"/>
              </a:ext>
            </a:extLst>
          </p:cNvPr>
          <p:cNvSpPr txBox="1"/>
          <p:nvPr/>
        </p:nvSpPr>
        <p:spPr>
          <a:xfrm>
            <a:off x="2501891" y="4472169"/>
            <a:ext cx="695961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Seleccionar el valor con el que desea trabajar.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D83ABB4-7B06-4CF3-9B2A-4B2B89027F51}"/>
              </a:ext>
            </a:extLst>
          </p:cNvPr>
          <p:cNvSpPr/>
          <p:nvPr/>
        </p:nvSpPr>
        <p:spPr>
          <a:xfrm>
            <a:off x="407963" y="4642339"/>
            <a:ext cx="1420838" cy="1828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9046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526359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0F3089D-1EE3-4A47-908A-59CB3870D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DE8F38-DFE2-4B61-A560-58A90D174350}"/>
              </a:ext>
            </a:extLst>
          </p:cNvPr>
          <p:cNvSpPr txBox="1"/>
          <p:nvPr/>
        </p:nvSpPr>
        <p:spPr>
          <a:xfrm>
            <a:off x="212548" y="806100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0C53A7"/>
                </a:solidFill>
              </a:rPr>
              <a:t>Ugel</a:t>
            </a:r>
            <a:r>
              <a:rPr lang="es-MX" sz="4000" b="1" dirty="0">
                <a:solidFill>
                  <a:srgbClr val="0C53A7"/>
                </a:solidFill>
              </a:rPr>
              <a:t> 03 Breña – Listado UE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65CC7C-A882-45D2-BADD-F59F18AC7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9236"/>
              </p:ext>
            </p:extLst>
          </p:nvPr>
        </p:nvGraphicFramePr>
        <p:xfrm>
          <a:off x="56270" y="1772920"/>
          <a:ext cx="12079459" cy="414528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1601418">
                  <a:extLst>
                    <a:ext uri="{9D8B030D-6E8A-4147-A177-3AD203B41FA5}">
                      <a16:colId xmlns:a16="http://schemas.microsoft.com/office/drawing/2014/main" val="914952363"/>
                    </a:ext>
                  </a:extLst>
                </a:gridCol>
                <a:gridCol w="1041154">
                  <a:extLst>
                    <a:ext uri="{9D8B030D-6E8A-4147-A177-3AD203B41FA5}">
                      <a16:colId xmlns:a16="http://schemas.microsoft.com/office/drawing/2014/main" val="1044884221"/>
                    </a:ext>
                  </a:extLst>
                </a:gridCol>
                <a:gridCol w="1601616">
                  <a:extLst>
                    <a:ext uri="{9D8B030D-6E8A-4147-A177-3AD203B41FA5}">
                      <a16:colId xmlns:a16="http://schemas.microsoft.com/office/drawing/2014/main" val="3428523345"/>
                    </a:ext>
                  </a:extLst>
                </a:gridCol>
                <a:gridCol w="1530784">
                  <a:extLst>
                    <a:ext uri="{9D8B030D-6E8A-4147-A177-3AD203B41FA5}">
                      <a16:colId xmlns:a16="http://schemas.microsoft.com/office/drawing/2014/main" val="4029778747"/>
                    </a:ext>
                  </a:extLst>
                </a:gridCol>
                <a:gridCol w="1704081">
                  <a:extLst>
                    <a:ext uri="{9D8B030D-6E8A-4147-A177-3AD203B41FA5}">
                      <a16:colId xmlns:a16="http://schemas.microsoft.com/office/drawing/2014/main" val="2664877438"/>
                    </a:ext>
                  </a:extLst>
                </a:gridCol>
                <a:gridCol w="2339501">
                  <a:extLst>
                    <a:ext uri="{9D8B030D-6E8A-4147-A177-3AD203B41FA5}">
                      <a16:colId xmlns:a16="http://schemas.microsoft.com/office/drawing/2014/main" val="3654381576"/>
                    </a:ext>
                  </a:extLst>
                </a:gridCol>
                <a:gridCol w="2260905">
                  <a:extLst>
                    <a:ext uri="{9D8B030D-6E8A-4147-A177-3AD203B41FA5}">
                      <a16:colId xmlns:a16="http://schemas.microsoft.com/office/drawing/2014/main" val="2375377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Etapa / Forma de atención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Total de</a:t>
                      </a:r>
                    </a:p>
                    <a:p>
                      <a:pPr algn="ctr"/>
                      <a:r>
                        <a:rPr lang="es-PE" sz="2200" dirty="0"/>
                        <a:t>IIEE</a:t>
                      </a:r>
                    </a:p>
                    <a:p>
                      <a:pPr algn="ctr"/>
                      <a:endParaRPr lang="es-PE" sz="2200" dirty="0"/>
                    </a:p>
                    <a:p>
                      <a:pPr algn="ctr"/>
                      <a:r>
                        <a:rPr lang="es-PE" sz="2200" dirty="0"/>
                        <a:t>(A)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Total de Servicios educativos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Total de Locales Educativos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Total de Establecimientos educativos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Cantidad de IIEE con establecimientos que se recomienda visitar por la UE (B)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% de IIEE con establecimientos a visitar sobre el total</a:t>
                      </a:r>
                    </a:p>
                    <a:p>
                      <a:pPr algn="ctr"/>
                      <a:r>
                        <a:rPr lang="es-PE" sz="2200" dirty="0"/>
                        <a:t>(B/A)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4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200" dirty="0"/>
                        <a:t>Básica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892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1584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-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926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97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11%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6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200" dirty="0"/>
                        <a:t>Superior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-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100%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3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200" dirty="0"/>
                        <a:t>Técnico-productiva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103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103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-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103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103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dirty="0"/>
                        <a:t>100%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3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200" b="1" dirty="0"/>
                        <a:t>Total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b="1" dirty="0"/>
                        <a:t>1004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b="1" dirty="0"/>
                        <a:t>1706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b="1" dirty="0"/>
                        <a:t>1028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b="1" dirty="0"/>
                        <a:t>1046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b="1" dirty="0"/>
                        <a:t>209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200" b="1" dirty="0"/>
                        <a:t>21%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99503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A38FC66-65AD-468E-B4EE-7DE5DA6F2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E86D73-1395-445B-AE71-F949FC6A8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02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9B8B6F5-9B2F-42F1-AA2A-69B09DAC4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86F3D9F-88BC-4DD7-A218-C45593CCB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" y="0"/>
            <a:ext cx="1525067" cy="7715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08726" y="33439"/>
            <a:ext cx="8618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600" b="1">
                <a:solidFill>
                  <a:srgbClr val="0C53A7"/>
                </a:solidFill>
              </a:defRPr>
            </a:lvl1pPr>
          </a:lstStyle>
          <a:p>
            <a:r>
              <a:rPr lang="es-PE" dirty="0"/>
              <a:t>Metodología para la </a:t>
            </a:r>
            <a:r>
              <a:rPr lang="es-MX" dirty="0"/>
              <a:t>elaboración de los listados de identificación preliminar de IIEE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218696" y="1267207"/>
            <a:ext cx="483160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1.Formatos de captura de datos (Cédula ID 2017)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8711" y="4009116"/>
            <a:ext cx="484159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2.Cobertura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0195" y="4577467"/>
            <a:ext cx="4840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PE" sz="2400" dirty="0"/>
              <a:t>El marco para la elaboración de los listados esta conformado por servicios educativos provenientes del Padrón Web de fecha 09 de agosto, con un total de 94 562 códigos modulares.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07" y="3176325"/>
            <a:ext cx="1462853" cy="50534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339" y="2713068"/>
            <a:ext cx="1012610" cy="10126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A1CB793-7299-4D25-BE94-32BDF1B6E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B9E149-C9E1-486E-A9DC-949B8AB27279}"/>
              </a:ext>
            </a:extLst>
          </p:cNvPr>
          <p:cNvSpPr txBox="1"/>
          <p:nvPr/>
        </p:nvSpPr>
        <p:spPr>
          <a:xfrm>
            <a:off x="306438" y="2265077"/>
            <a:ext cx="1936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/>
              <a:t>Formato Excel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A2F9F1-6B90-4654-86FF-A372BED106C1}"/>
              </a:ext>
            </a:extLst>
          </p:cNvPr>
          <p:cNvSpPr txBox="1"/>
          <p:nvPr/>
        </p:nvSpPr>
        <p:spPr>
          <a:xfrm>
            <a:off x="2914468" y="2265077"/>
            <a:ext cx="1657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/>
              <a:t>Herramienta web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66736" y="1263018"/>
            <a:ext cx="668775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3.Criterios de agrupación de IIEE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466735" y="1793524"/>
            <a:ext cx="6687751" cy="4952631"/>
            <a:chOff x="4704407" y="2373271"/>
            <a:chExt cx="6515069" cy="3912746"/>
          </a:xfrm>
        </p:grpSpPr>
        <p:sp>
          <p:nvSpPr>
            <p:cNvPr id="24" name="Rectángulo redondeado 23"/>
            <p:cNvSpPr/>
            <p:nvPr/>
          </p:nvSpPr>
          <p:spPr>
            <a:xfrm>
              <a:off x="4704407" y="2412254"/>
              <a:ext cx="6515069" cy="3873763"/>
            </a:xfrm>
            <a:prstGeom prst="roundRect">
              <a:avLst>
                <a:gd name="adj" fmla="val 5283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PE" b="1" dirty="0"/>
            </a:p>
          </p:txBody>
        </p:sp>
        <p:sp>
          <p:nvSpPr>
            <p:cNvPr id="26" name="Marcador de contenido 3"/>
            <p:cNvSpPr txBox="1">
              <a:spLocks/>
            </p:cNvSpPr>
            <p:nvPr/>
          </p:nvSpPr>
          <p:spPr>
            <a:xfrm>
              <a:off x="4799235" y="2373271"/>
              <a:ext cx="6420241" cy="3868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s-MX" sz="2000" b="1" dirty="0"/>
                <a:t>Agrupación de IIEE Privados</a:t>
              </a:r>
            </a:p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s-MX" sz="1600" b="1" dirty="0"/>
                <a:t>Condiciones</a:t>
              </a:r>
              <a:endParaRPr lang="es-MX" sz="1600" dirty="0"/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Empleo del mismo nombre o marca (restricción:  Franquicias)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Comparten una misma infraestructura (local) (restricción: alquiler mutuo)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Tienen un mismo director (restricciones: hay directores que atienden varias instituciones)</a:t>
              </a:r>
              <a:endParaRPr lang="es-MX" sz="1600" b="1" dirty="0"/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Tienen el mismo propietario (restricciones: propietarios que tienen varias instituciones)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Pueden comprender una o más modalidades y formas educativas.</a:t>
              </a:r>
            </a:p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s-MX" sz="1600" b="1" dirty="0"/>
                <a:t>Restricciones: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No pueden brindar Educación Básica y Superior al mismo tiempo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No pueden brindar el mismo tipo servicio (ejemplo nivel) con dos o más Códigos Modulares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No puede abarcar dos UGEL en el caso de EB.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es-MX" sz="1600" dirty="0"/>
                <a:t>Los </a:t>
              </a:r>
              <a:r>
                <a:rPr lang="es-MX" sz="1600" dirty="0" err="1"/>
                <a:t>Cetpros</a:t>
              </a:r>
              <a:r>
                <a:rPr lang="es-MX" sz="1600" dirty="0"/>
                <a:t> constituyen una institución Educativa independiente solo para la educación básica</a:t>
              </a:r>
              <a:endParaRPr lang="es-P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59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5" grpId="0"/>
      <p:bldP spid="1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9C29671-6169-48C7-AF2C-25BB44EC2702}"/>
              </a:ext>
            </a:extLst>
          </p:cNvPr>
          <p:cNvSpPr/>
          <p:nvPr/>
        </p:nvSpPr>
        <p:spPr>
          <a:xfrm>
            <a:off x="6836899" y="4495335"/>
            <a:ext cx="5260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400" dirty="0"/>
              <a:t>IIEE que contengan a EBA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400" dirty="0"/>
              <a:t>IIEE que son CETPRO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400" dirty="0"/>
              <a:t>IIEE que cuenten con dos o mas locales educativos.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400" dirty="0"/>
              <a:t>IIEE en los que el nombre de sus servicios sea diferentes.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6243" y="103819"/>
            <a:ext cx="618015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3.Criterios de agrupación de IIEE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36243" y="1071901"/>
            <a:ext cx="6180151" cy="5417676"/>
          </a:xfrm>
          <a:prstGeom prst="roundRect">
            <a:avLst>
              <a:gd name="adj" fmla="val 5283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3200" b="1" dirty="0"/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288848" y="1071901"/>
            <a:ext cx="6027546" cy="5417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b="1" dirty="0"/>
              <a:t>Agrupación de IIEE Públicas</a:t>
            </a:r>
          </a:p>
          <a:p>
            <a:pPr marL="0" indent="0">
              <a:buNone/>
            </a:pPr>
            <a:r>
              <a:rPr lang="es-MX" sz="1600" b="1" dirty="0"/>
              <a:t>Condiciones</a:t>
            </a:r>
            <a:endParaRPr lang="es-PE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Empleo del mismo nombre (algunas veces nombres combinados)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Comparten una misma infraestructura (local) (restricción: alquiler mutuo)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Tienen un mismo director (no siempre)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Pueden comprender una o más modalidades y formas educativas.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600" b="1" dirty="0"/>
              <a:t>Restricciones: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No pueden brindar Educación Básica y Superior al mismo tiempo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No pueden brindar el mismo tipo servicio (ejemplo nivel) con dos o más Códigos Modulares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No puede abarcar dos UGEL en el caso de EB.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Los </a:t>
            </a:r>
            <a:r>
              <a:rPr lang="es-MX" sz="1600" dirty="0" err="1"/>
              <a:t>Cetpros</a:t>
            </a:r>
            <a:r>
              <a:rPr lang="es-MX" sz="1600" dirty="0"/>
              <a:t> constituyen una institución Educativa independiente solo para la educación básica</a:t>
            </a:r>
            <a:endParaRPr lang="es-PE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PE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5380" y="5978770"/>
            <a:ext cx="3431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/>
              <a:t>Nota:</a:t>
            </a:r>
            <a:r>
              <a:rPr lang="es-MX" sz="1600" dirty="0"/>
              <a:t>  Existen casos especiales</a:t>
            </a:r>
            <a:endParaRPr lang="es-PE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98" y="164745"/>
            <a:ext cx="5218859" cy="328183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836899" y="3628154"/>
            <a:ext cx="526091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4.Criterios para recomendar la visita a los establecimientos de las IIEE</a:t>
            </a:r>
          </a:p>
        </p:txBody>
      </p:sp>
    </p:spTree>
    <p:extLst>
      <p:ext uri="{BB962C8B-B14F-4D97-AF65-F5344CB8AC3E}">
        <p14:creationId xmlns:p14="http://schemas.microsoft.com/office/powerpoint/2010/main" val="339681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Listado de identificación preliminar de IIEE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145774" y="3752970"/>
            <a:ext cx="11847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800" dirty="0"/>
              <a:t>Es una relación de IIEE, servicios educativos y establecimientos educativos de educación básica, técnico-productiva y superior, que funcionan en cada IGED.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D0EBB05-1E14-4308-843C-83DD509CA488}"/>
              </a:ext>
            </a:extLst>
          </p:cNvPr>
          <p:cNvSpPr/>
          <p:nvPr/>
        </p:nvSpPr>
        <p:spPr>
          <a:xfrm>
            <a:off x="1603513" y="1510186"/>
            <a:ext cx="1038970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chemeClr val="accent1"/>
                </a:solidFill>
              </a:rPr>
              <a:t>NOTA IMPORTANTE</a:t>
            </a:r>
          </a:p>
          <a:p>
            <a:pPr algn="just"/>
            <a:r>
              <a:rPr lang="es-PE" sz="2800" dirty="0"/>
              <a:t>El listado de identificación preliminar de IIEE </a:t>
            </a:r>
            <a:r>
              <a:rPr lang="es-PE" sz="2800" b="1" dirty="0">
                <a:solidFill>
                  <a:schemeClr val="accent1"/>
                </a:solidFill>
              </a:rPr>
              <a:t>no tiene valor definitivo</a:t>
            </a:r>
            <a:r>
              <a:rPr lang="es-PE" sz="2800" dirty="0"/>
              <a:t> y solo constituye una herramienta referencial de apoyo en el proceso de identificación de las IIEE.</a:t>
            </a:r>
          </a:p>
        </p:txBody>
      </p:sp>
      <p:pic>
        <p:nvPicPr>
          <p:cNvPr id="6" name="Gráfico 5" descr="Lupa">
            <a:extLst>
              <a:ext uri="{FF2B5EF4-FFF2-40B4-BE49-F238E27FC236}">
                <a16:creationId xmlns:a16="http://schemas.microsoft.com/office/drawing/2014/main" id="{054B78CF-94FD-42CC-A113-3992BE9004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749" y="1849132"/>
            <a:ext cx="1137989" cy="113798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8EF61F1-C70F-48BC-B08E-6D3D4EFF80DC}"/>
              </a:ext>
            </a:extLst>
          </p:cNvPr>
          <p:cNvSpPr/>
          <p:nvPr/>
        </p:nvSpPr>
        <p:spPr>
          <a:xfrm>
            <a:off x="145774" y="5133980"/>
            <a:ext cx="10259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dirty="0"/>
              <a:t>En el listado se asigna un código de carácter temporal (</a:t>
            </a:r>
            <a:r>
              <a:rPr lang="es-PE" sz="2800" dirty="0" err="1"/>
              <a:t>cod_ied_N</a:t>
            </a:r>
            <a:r>
              <a:rPr lang="es-PE" sz="2800" dirty="0"/>
              <a:t>) para identificar la probable existencia de una institución educativa. Este código no tiene carácter definitivo, oficial o vinculante.</a:t>
            </a:r>
          </a:p>
        </p:txBody>
      </p:sp>
    </p:spTree>
    <p:extLst>
      <p:ext uri="{BB962C8B-B14F-4D97-AF65-F5344CB8AC3E}">
        <p14:creationId xmlns:p14="http://schemas.microsoft.com/office/powerpoint/2010/main" val="134695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Diccionario de datos</a:t>
            </a:r>
          </a:p>
        </p:txBody>
      </p:sp>
    </p:spTree>
    <p:extLst>
      <p:ext uri="{BB962C8B-B14F-4D97-AF65-F5344CB8AC3E}">
        <p14:creationId xmlns:p14="http://schemas.microsoft.com/office/powerpoint/2010/main" val="248426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793630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Diccionario de datos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92765" y="1688725"/>
            <a:ext cx="6817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dirty="0"/>
              <a:t>Abrir el archivo en Excel del diccionario de datos del listado.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F58B3D-4B4F-4D03-81B9-FF43E2D72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542" y="1573229"/>
            <a:ext cx="4819650" cy="79057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FCB56FD-7B92-4CA7-B779-24DB1194CE50}"/>
              </a:ext>
            </a:extLst>
          </p:cNvPr>
          <p:cNvSpPr/>
          <p:nvPr/>
        </p:nvSpPr>
        <p:spPr>
          <a:xfrm>
            <a:off x="92765" y="2642832"/>
            <a:ext cx="460584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La tabla del diccionario de datos detalla las denominaciones de los campos del listado de identificación preliminar y su respectiva descripción.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Estos campos se encuentran como encabezados en la primera fila de los listados.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8B6D77-08ED-4612-8A54-895177D621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382"/>
          <a:stretch/>
        </p:blipFill>
        <p:spPr>
          <a:xfrm>
            <a:off x="4813036" y="2475535"/>
            <a:ext cx="7050156" cy="4382465"/>
          </a:xfrm>
          <a:prstGeom prst="flowChartDocumen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51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793630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Diccionario de datos – Códigos modulares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F7027AF-6AE9-43D4-8137-FBBE5668C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27664"/>
              </p:ext>
            </p:extLst>
          </p:nvPr>
        </p:nvGraphicFramePr>
        <p:xfrm>
          <a:off x="217713" y="1501515"/>
          <a:ext cx="9356035" cy="5111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999">
                  <a:extLst>
                    <a:ext uri="{9D8B030D-6E8A-4147-A177-3AD203B41FA5}">
                      <a16:colId xmlns:a16="http://schemas.microsoft.com/office/drawing/2014/main" val="3660947597"/>
                    </a:ext>
                  </a:extLst>
                </a:gridCol>
                <a:gridCol w="7859036">
                  <a:extLst>
                    <a:ext uri="{9D8B030D-6E8A-4147-A177-3AD203B41FA5}">
                      <a16:colId xmlns:a16="http://schemas.microsoft.com/office/drawing/2014/main" val="145506274"/>
                    </a:ext>
                  </a:extLst>
                </a:gridCol>
              </a:tblGrid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Campo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Descripción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39600329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 err="1">
                          <a:effectLst/>
                        </a:rPr>
                        <a:t>cmod_ini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 la modalidad Regular nivel inicial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09159050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 err="1">
                          <a:effectLst/>
                        </a:rPr>
                        <a:t>cmod_pri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 la modalidad Regular nivel primaria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98767910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cmod_sec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 la modalidad Regular nivel secundaria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30048020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cmod_ebai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 la modalidad Alternativa nivel inicial e intermedio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30258887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cmod_ebaa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 la modalidad Alternativa nivel avanzado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97587607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cmod_ebei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 la modalidad Especial nivel inicial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67653377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cmod_ebep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 la modalidad Especial nivel primaria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5521717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cmod_etp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 la forma de atención Técnico-Productiva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8774372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cmod_ist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del Instituto Superior Tecnológico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4303570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cmod_isp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del Instituto Superior Pedagógico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2693389"/>
                  </a:ext>
                </a:extLst>
              </a:tr>
              <a:tr h="425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>
                          <a:effectLst/>
                        </a:rPr>
                        <a:t>cmod_esfa</a:t>
                      </a:r>
                      <a:endParaRPr lang="es-PE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100" dirty="0">
                          <a:effectLst/>
                        </a:rPr>
                        <a:t>Código Modular del Instituto Superior Formación Artística</a:t>
                      </a:r>
                      <a:endParaRPr lang="es-PE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631192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6B02E80-78D8-4F93-A409-527363763037}"/>
              </a:ext>
            </a:extLst>
          </p:cNvPr>
          <p:cNvSpPr txBox="1"/>
          <p:nvPr/>
        </p:nvSpPr>
        <p:spPr>
          <a:xfrm>
            <a:off x="9573748" y="1573883"/>
            <a:ext cx="2502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/>
              <a:t>Los </a:t>
            </a:r>
            <a:r>
              <a:rPr lang="es-PE" sz="2800" b="1" dirty="0"/>
              <a:t>códigos modulares </a:t>
            </a:r>
            <a:r>
              <a:rPr lang="es-PE" sz="2800" dirty="0"/>
              <a:t>se encuentran en los listados de identificación preliminar con estos encabezados.</a:t>
            </a:r>
          </a:p>
        </p:txBody>
      </p:sp>
    </p:spTree>
    <p:extLst>
      <p:ext uri="{BB962C8B-B14F-4D97-AF65-F5344CB8AC3E}">
        <p14:creationId xmlns:p14="http://schemas.microsoft.com/office/powerpoint/2010/main" val="2386117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1432</Words>
  <Application>Microsoft Office PowerPoint</Application>
  <PresentationFormat>Panorámica</PresentationFormat>
  <Paragraphs>217</Paragraphs>
  <Slides>36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Walter Leon Robles</cp:lastModifiedBy>
  <cp:revision>832</cp:revision>
  <cp:lastPrinted>2017-10-23T18:26:39Z</cp:lastPrinted>
  <dcterms:created xsi:type="dcterms:W3CDTF">2016-01-06T15:33:33Z</dcterms:created>
  <dcterms:modified xsi:type="dcterms:W3CDTF">2018-02-21T21:36:22Z</dcterms:modified>
</cp:coreProperties>
</file>